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6" r:id="rId1"/>
  </p:sldMasterIdLst>
  <p:notesMasterIdLst>
    <p:notesMasterId r:id="rId6"/>
  </p:notesMasterIdLst>
  <p:handoutMasterIdLst>
    <p:handoutMasterId r:id="rId7"/>
  </p:handoutMasterIdLst>
  <p:sldIdLst>
    <p:sldId id="257" r:id="rId2"/>
    <p:sldId id="322" r:id="rId3"/>
    <p:sldId id="318" r:id="rId4"/>
    <p:sldId id="265" r:id="rId5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3955" autoAdjust="0"/>
  </p:normalViewPr>
  <p:slideViewPr>
    <p:cSldViewPr>
      <p:cViewPr varScale="1">
        <p:scale>
          <a:sx n="69" d="100"/>
          <a:sy n="69" d="100"/>
        </p:scale>
        <p:origin x="-111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62" d="100"/>
        <a:sy n="162" d="100"/>
      </p:scale>
      <p:origin x="0" y="582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B017D4-BCAC-4471-914A-FCF83FDBA78F}" type="datetimeFigureOut">
              <a:rPr lang="id-ID" smtClean="0"/>
              <a:pPr/>
              <a:t>28/05/2019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C7F0CA-AF9D-4A98-B016-957BCBFC74C8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33789983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E00624-7767-460B-BE42-42D882CA875D}" type="datetimeFigureOut">
              <a:rPr lang="id-ID" smtClean="0"/>
              <a:pPr/>
              <a:t>28/05/2019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782901-F7FC-47F3-9A1D-3C6F87B95BFC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8789179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5BEDA-8B2D-4C9F-8C4B-C3D9CF637ABA}" type="datetimeFigureOut">
              <a:rPr lang="en-US" smtClean="0"/>
              <a:pPr/>
              <a:t>5/28/2019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DE45F07-8DBC-4770-A5CE-1D57982592D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5BEDA-8B2D-4C9F-8C4B-C3D9CF637ABA}" type="datetimeFigureOut">
              <a:rPr lang="en-US" smtClean="0"/>
              <a:pPr/>
              <a:t>5/28/2019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5F07-8DBC-4770-A5CE-1D57982592D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5BEDA-8B2D-4C9F-8C4B-C3D9CF637ABA}" type="datetimeFigureOut">
              <a:rPr lang="en-US" smtClean="0"/>
              <a:pPr/>
              <a:t>5/28/2019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5F07-8DBC-4770-A5CE-1D57982592D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5BEDA-8B2D-4C9F-8C4B-C3D9CF637ABA}" type="datetimeFigureOut">
              <a:rPr lang="en-US" smtClean="0"/>
              <a:pPr/>
              <a:t>5/28/2019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5F07-8DBC-4770-A5CE-1D57982592D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5BEDA-8B2D-4C9F-8C4B-C3D9CF637ABA}" type="datetimeFigureOut">
              <a:rPr lang="en-US" smtClean="0"/>
              <a:pPr/>
              <a:t>5/28/2019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5F07-8DBC-4770-A5CE-1D57982592D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5BEDA-8B2D-4C9F-8C4B-C3D9CF637ABA}" type="datetimeFigureOut">
              <a:rPr lang="en-US" smtClean="0"/>
              <a:pPr/>
              <a:t>5/28/2019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5F07-8DBC-4770-A5CE-1D57982592D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5BEDA-8B2D-4C9F-8C4B-C3D9CF637ABA}" type="datetimeFigureOut">
              <a:rPr lang="en-US" smtClean="0"/>
              <a:pPr/>
              <a:t>5/28/2019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5F07-8DBC-4770-A5CE-1D57982592D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5BEDA-8B2D-4C9F-8C4B-C3D9CF637ABA}" type="datetimeFigureOut">
              <a:rPr lang="en-US" smtClean="0"/>
              <a:pPr/>
              <a:t>5/28/2019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5F07-8DBC-4770-A5CE-1D57982592D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5BEDA-8B2D-4C9F-8C4B-C3D9CF637ABA}" type="datetimeFigureOut">
              <a:rPr lang="en-US" smtClean="0"/>
              <a:pPr/>
              <a:t>5/28/2019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5F07-8DBC-4770-A5CE-1D57982592D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5BEDA-8B2D-4C9F-8C4B-C3D9CF637ABA}" type="datetimeFigureOut">
              <a:rPr lang="en-US" smtClean="0"/>
              <a:pPr/>
              <a:t>5/28/2019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5F07-8DBC-4770-A5CE-1D57982592D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5BEDA-8B2D-4C9F-8C4B-C3D9CF637ABA}" type="datetimeFigureOut">
              <a:rPr lang="en-US" smtClean="0"/>
              <a:pPr/>
              <a:t>5/28/2019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45F07-8DBC-4770-A5CE-1D57982592D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3885BEDA-8B2D-4C9F-8C4B-C3D9CF637ABA}" type="datetimeFigureOut">
              <a:rPr lang="en-US" smtClean="0"/>
              <a:pPr/>
              <a:t>5/28/2019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DE45F07-8DBC-4770-A5CE-1D57982592D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457200"/>
            <a:ext cx="2438400" cy="381000"/>
          </a:xfrm>
          <a:noFill/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sz="1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Dasar</a:t>
            </a:r>
            <a:r>
              <a:rPr lang="en-US" sz="1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1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Hukum</a:t>
            </a:r>
            <a:endParaRPr lang="en-US" sz="1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381000" y="914400"/>
            <a:ext cx="8534401" cy="5638800"/>
          </a:xfrm>
          <a:prstGeom prst="rect">
            <a:avLst/>
          </a:prstGeom>
          <a:solidFill>
            <a:srgbClr val="96D141">
              <a:lumMod val="20000"/>
              <a:lumOff val="80000"/>
            </a:srgbClr>
          </a:solidFill>
          <a:ln w="9525" cap="flat" cmpd="sng" algn="ctr">
            <a:solidFill>
              <a:srgbClr val="96D141">
                <a:lumMod val="75000"/>
              </a:srgbClr>
            </a:solidFill>
            <a:prstDash val="solid"/>
          </a:ln>
          <a:effectLst/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Permen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LHK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Nomor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P.83/MENLHK/SETJEN/KUM.1/10/2016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tentang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Perhutanan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Sosial</a:t>
            </a:r>
            <a:endParaRPr kumimoji="0" lang="en-US" sz="19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Permen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LHK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Nomor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P.39/MENLHK/SETJEN/KUM.1/6/2017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tentang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Izin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Pemanfaatan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Hutan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Perhutanan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Sosial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.</a:t>
            </a: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Perdirjen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PSKL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Nomor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P.11/PSKL/SET/PSL.0/11/2016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tentang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Pedoman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Verifikasi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Permohonan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Hak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Pengelolaan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Hutan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Desa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(HD)</a:t>
            </a: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Perdirjen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PSKL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Nomor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P.12/PSKL/SET/PSL.0/11/2016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tentang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Pedoman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Verifikasi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Permohonan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Izin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Usaha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Pemanfaatan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Hutan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Kemasyarakatan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(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HKm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)</a:t>
            </a: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Perdirjen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PSKL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Nomor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P.13/PSKL/SET/PSL.0/11/2016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tentang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Pedoman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Verifikasi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Permohonan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Izin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Usaha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Pemanfaatan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Hasil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Hutan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Kayu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pada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Hutan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Tanaman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Rakyat (HTR)</a:t>
            </a: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Perdirjen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PSKL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Nomor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P.1/PSKL/SET/PSL.0/2/2017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tentang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Perubahan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Lampiran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VII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Perdirjen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PSKL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Nomor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P.13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tahun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2016.</a:t>
            </a: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Perdirjen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PSKL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Nomor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P.18/PSKL/SET/PSL.0/12/2016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tentang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Pedoman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Penyusunan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Naskah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Kesepakatan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Kerjasama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Kemitraan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Kehutanan</a:t>
            </a:r>
            <a:endParaRPr kumimoji="0" lang="en-US" sz="19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Perdirjen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PSKL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Nomor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 P.7.PSKL.SET.KUM.1.9.2017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tentang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Tatacara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Permohonan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,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Penunjukkan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dan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Verifikasi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Izin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Pemanfaatan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Hutan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Perhutanan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Sosial</a:t>
            </a:r>
            <a:r>
              <a:rPr kumimoji="0" lang="en-US" sz="19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.</a:t>
            </a:r>
          </a:p>
          <a:p>
            <a:pPr marL="342900" marR="0" lvl="0" indent="-342900" algn="just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5FCBEF"/>
              </a:buClr>
              <a:buSzPct val="80000"/>
              <a:buFont typeface="Arial" panose="020B0604020202020204" pitchFamily="34" charset="0"/>
              <a:buChar char="•"/>
              <a:tabLst/>
              <a:defRPr/>
            </a:pPr>
            <a:endParaRPr kumimoji="0" lang="en-US" sz="19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124200" y="0"/>
            <a:ext cx="6019800" cy="6858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 cap="flat" cmpd="sng" algn="ctr">
            <a:solidFill>
              <a:srgbClr val="FF0000"/>
            </a:solidFill>
            <a:prstDash val="solid"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914400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TATA CARA </a:t>
            </a:r>
            <a:r>
              <a:rPr kumimoji="0" lang="en-US" sz="2000" b="1" i="0" u="none" strike="noStrike" kern="1200" cap="none" spc="0" normalizeH="0" baseline="0" noProof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USULAN</a:t>
            </a:r>
            <a:r>
              <a:rPr kumimoji="0" lang="en-US" sz="2000" b="1" i="0" u="none" strike="noStrike" kern="1200" cap="none" spc="0" normalizeH="0" baseline="0" noProof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1" i="0" u="none" strike="noStrike" kern="1200" cap="none" spc="0" normalizeH="0" baseline="0" noProof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PERHUTANAN</a:t>
            </a:r>
            <a:r>
              <a:rPr kumimoji="0" lang="en-US" sz="2000" b="1" i="0" u="none" strike="noStrike" kern="1200" cap="none" spc="0" normalizeH="0" baseline="0" noProof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1" i="0" u="none" strike="noStrike" kern="1200" cap="none" spc="0" normalizeH="0" baseline="0" noProof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SOSIAL</a:t>
            </a:r>
            <a:endParaRPr kumimoji="0" lang="en-US" sz="2000" b="1" i="0" u="none" strike="noStrike" kern="1200" cap="none" spc="0" normalizeH="0" baseline="0" noProof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41701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Box 1"/>
          <p:cNvSpPr txBox="1"/>
          <p:nvPr/>
        </p:nvSpPr>
        <p:spPr>
          <a:xfrm>
            <a:off x="120411" y="2941161"/>
            <a:ext cx="1187624" cy="505138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id-ID" sz="2800" b="1" cap="all" dirty="0">
                <a:ln w="9004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rgbClr val="FFFF00"/>
                </a:solidFill>
                <a:effectLst>
                  <a:reflection blurRad="12700" stA="28000" endPos="45000" dist="1003" dir="5400000" sy="-100000" algn="bl"/>
                </a:effectLst>
                <a:latin typeface="Gill Sans Ultra Bold Condensed" pitchFamily="34" charset="0"/>
                <a:ea typeface="Calibri"/>
                <a:cs typeface="Arial" pitchFamily="34" charset="0"/>
              </a:rPr>
              <a:t>PIAPS</a:t>
            </a:r>
            <a:endParaRPr lang="id-ID" sz="1200" b="1" dirty="0">
              <a:effectLst/>
              <a:latin typeface="Gill Sans Ultra Bold Condensed" pitchFamily="34" charset="0"/>
              <a:ea typeface="Calibri"/>
              <a:cs typeface="Arial" pitchFamily="34" charset="0"/>
            </a:endParaRPr>
          </a:p>
        </p:txBody>
      </p:sp>
      <p:sp>
        <p:nvSpPr>
          <p:cNvPr id="97" name="7-Point Star 96"/>
          <p:cNvSpPr/>
          <p:nvPr/>
        </p:nvSpPr>
        <p:spPr>
          <a:xfrm>
            <a:off x="2127498" y="3415423"/>
            <a:ext cx="1142842" cy="491049"/>
          </a:xfrm>
          <a:prstGeom prst="star7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id-ID" sz="1200" b="1" dirty="0">
                <a:effectLst/>
                <a:latin typeface="Arial"/>
                <a:ea typeface="Calibri"/>
                <a:cs typeface="Times New Roman"/>
              </a:rPr>
              <a:t>7 hari</a:t>
            </a:r>
            <a:endParaRPr lang="id-ID" sz="1100" dirty="0">
              <a:effectLst/>
              <a:ea typeface="Calibri"/>
              <a:cs typeface="Times New Roman"/>
            </a:endParaRPr>
          </a:p>
        </p:txBody>
      </p:sp>
      <p:grpSp>
        <p:nvGrpSpPr>
          <p:cNvPr id="49" name="Group 48"/>
          <p:cNvGrpSpPr/>
          <p:nvPr/>
        </p:nvGrpSpPr>
        <p:grpSpPr>
          <a:xfrm>
            <a:off x="62146" y="1264946"/>
            <a:ext cx="8842322" cy="4718125"/>
            <a:chOff x="62146" y="1264944"/>
            <a:chExt cx="8842322" cy="4718125"/>
          </a:xfrm>
        </p:grpSpPr>
        <p:pic>
          <p:nvPicPr>
            <p:cNvPr id="9" name="Picture 8" descr="https://upload.wikimedia.org/wikipedia/commons/thumb/a/a9/Flag_map_of_Indonesia.svg/1259px-Flag_map_of_Indonesia.svg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146" y="2522149"/>
              <a:ext cx="1233671" cy="54107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1438" y="1408960"/>
              <a:ext cx="1467349" cy="7978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Pentagon 11"/>
            <p:cNvSpPr/>
            <p:nvPr/>
          </p:nvSpPr>
          <p:spPr>
            <a:xfrm>
              <a:off x="1553866" y="2654862"/>
              <a:ext cx="1440161" cy="578231"/>
            </a:xfrm>
            <a:prstGeom prst="homePlate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id-ID" sz="1600" b="1" dirty="0" smtClean="0">
                  <a:latin typeface="Arial" pitchFamily="34" charset="0"/>
                  <a:cs typeface="Arial" pitchFamily="34" charset="0"/>
                </a:rPr>
                <a:t>PEMOHON</a:t>
              </a:r>
              <a:endParaRPr lang="id-ID" sz="16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7" name="Pentagon 16"/>
            <p:cNvSpPr/>
            <p:nvPr/>
          </p:nvSpPr>
          <p:spPr>
            <a:xfrm>
              <a:off x="3098226" y="2652695"/>
              <a:ext cx="1296143" cy="578231"/>
            </a:xfrm>
            <a:prstGeom prst="homePlate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id-ID" sz="1600" b="1" dirty="0" smtClean="0">
                  <a:latin typeface="Arial" pitchFamily="34" charset="0"/>
                  <a:cs typeface="Arial" pitchFamily="34" charset="0"/>
                </a:rPr>
                <a:t>MENTERI LHK</a:t>
              </a:r>
              <a:endParaRPr lang="id-ID" sz="16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8" name="Pentagon 17"/>
            <p:cNvSpPr/>
            <p:nvPr/>
          </p:nvSpPr>
          <p:spPr>
            <a:xfrm>
              <a:off x="4499278" y="2689849"/>
              <a:ext cx="1263243" cy="578231"/>
            </a:xfrm>
            <a:prstGeom prst="homePlate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id-ID" sz="1600" b="1" dirty="0" smtClean="0">
                  <a:latin typeface="Arial" pitchFamily="34" charset="0"/>
                  <a:cs typeface="Arial" pitchFamily="34" charset="0"/>
                </a:rPr>
                <a:t>DIRJEN PSKL</a:t>
              </a:r>
              <a:endParaRPr lang="id-ID" sz="16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9" name="Pentagon 18"/>
            <p:cNvSpPr/>
            <p:nvPr/>
          </p:nvSpPr>
          <p:spPr>
            <a:xfrm>
              <a:off x="5834528" y="2652694"/>
              <a:ext cx="1440161" cy="578231"/>
            </a:xfrm>
            <a:prstGeom prst="homePlate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id-ID" sz="1600" b="1" dirty="0" smtClean="0">
                  <a:latin typeface="Arial" pitchFamily="34" charset="0"/>
                  <a:cs typeface="Arial" pitchFamily="34" charset="0"/>
                </a:rPr>
                <a:t>BALAI PSKL</a:t>
              </a:r>
              <a:endParaRPr lang="id-ID" sz="16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4394368" y="3633975"/>
              <a:ext cx="1308477" cy="488315"/>
            </a:xfrm>
            <a:prstGeom prst="rect">
              <a:avLst/>
            </a:prstGeom>
            <a:ln/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id-ID" sz="1200" b="1" dirty="0" smtClean="0">
                  <a:effectLst/>
                  <a:latin typeface="Arial" pitchFamily="34" charset="0"/>
                  <a:ea typeface="Calibri"/>
                  <a:cs typeface="Arial" pitchFamily="34" charset="0"/>
                </a:rPr>
                <a:t>VERIFIKASI ADMINISTRASI</a:t>
              </a:r>
              <a:endParaRPr lang="id-ID" sz="1100" dirty="0">
                <a:effectLst/>
                <a:latin typeface="Arial" pitchFamily="34" charset="0"/>
                <a:ea typeface="Calibri"/>
                <a:cs typeface="Arial" pitchFamily="34" charset="0"/>
              </a:endParaRPr>
            </a:p>
          </p:txBody>
        </p:sp>
        <p:cxnSp>
          <p:nvCxnSpPr>
            <p:cNvPr id="24" name="Straight Connector 23"/>
            <p:cNvCxnSpPr>
              <a:endCxn id="23" idx="1"/>
            </p:cNvCxnSpPr>
            <p:nvPr/>
          </p:nvCxnSpPr>
          <p:spPr>
            <a:xfrm flipV="1">
              <a:off x="2108683" y="3878133"/>
              <a:ext cx="2285685" cy="26702"/>
            </a:xfrm>
            <a:prstGeom prst="line">
              <a:avLst/>
            </a:prstGeom>
            <a:ln w="3175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26"/>
            <p:cNvCxnSpPr/>
            <p:nvPr/>
          </p:nvCxnSpPr>
          <p:spPr>
            <a:xfrm flipV="1">
              <a:off x="2108683" y="3240172"/>
              <a:ext cx="0" cy="666298"/>
            </a:xfrm>
            <a:prstGeom prst="straightConnector1">
              <a:avLst/>
            </a:prstGeom>
            <a:noFill/>
            <a:ln w="31750" cap="flat" cmpd="sng" algn="ctr">
              <a:solidFill>
                <a:srgbClr val="F79646">
                  <a:lumMod val="75000"/>
                </a:srgbClr>
              </a:solidFill>
              <a:prstDash val="solid"/>
              <a:tailEnd type="arrow"/>
            </a:ln>
            <a:effectLst/>
          </p:spPr>
        </p:cxnSp>
        <p:sp>
          <p:nvSpPr>
            <p:cNvPr id="28" name="Rectangle 27"/>
            <p:cNvSpPr/>
            <p:nvPr/>
          </p:nvSpPr>
          <p:spPr>
            <a:xfrm>
              <a:off x="2994027" y="3888761"/>
              <a:ext cx="1583055" cy="265430"/>
            </a:xfrm>
            <a:prstGeom prst="rect">
              <a:avLst/>
            </a:prstGeom>
            <a:noFill/>
            <a:ln w="9525" cap="flat" cmpd="sng" algn="ctr">
              <a:noFill/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id-ID" sz="1200" b="1" i="1" dirty="0">
                  <a:effectLst/>
                  <a:latin typeface="Arial" pitchFamily="34" charset="0"/>
                  <a:ea typeface="Calibri"/>
                  <a:cs typeface="Arial" pitchFamily="34" charset="0"/>
                </a:rPr>
                <a:t>Tidak terpenuhi</a:t>
              </a:r>
              <a:endParaRPr lang="id-ID" sz="1100" dirty="0">
                <a:effectLst/>
                <a:latin typeface="Arial" pitchFamily="34" charset="0"/>
                <a:ea typeface="Calibri"/>
                <a:cs typeface="Arial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7296310" y="4671922"/>
              <a:ext cx="953770" cy="265430"/>
            </a:xfrm>
            <a:prstGeom prst="rect">
              <a:avLst/>
            </a:prstGeom>
            <a:noFill/>
            <a:ln w="9525" cap="flat" cmpd="sng" algn="ctr">
              <a:noFill/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id-ID" sz="1200" b="1" i="1" dirty="0">
                  <a:effectLst/>
                  <a:latin typeface="Arial" pitchFamily="34" charset="0"/>
                  <a:ea typeface="Calibri"/>
                  <a:cs typeface="Arial" pitchFamily="34" charset="0"/>
                </a:rPr>
                <a:t>Terpenuhi</a:t>
              </a:r>
              <a:endParaRPr lang="id-ID" sz="1100" dirty="0">
                <a:effectLst/>
                <a:latin typeface="Arial" pitchFamily="34" charset="0"/>
                <a:ea typeface="Calibri"/>
                <a:cs typeface="Arial" pitchFamily="34" charset="0"/>
              </a:endParaRPr>
            </a:p>
          </p:txBody>
        </p:sp>
        <p:cxnSp>
          <p:nvCxnSpPr>
            <p:cNvPr id="30" name="Straight Connector 29"/>
            <p:cNvCxnSpPr/>
            <p:nvPr/>
          </p:nvCxnSpPr>
          <p:spPr>
            <a:xfrm>
              <a:off x="5702845" y="3878132"/>
              <a:ext cx="649573" cy="0"/>
            </a:xfrm>
            <a:prstGeom prst="line">
              <a:avLst/>
            </a:prstGeom>
            <a:ln w="3175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Arrow Connector 33"/>
            <p:cNvCxnSpPr/>
            <p:nvPr/>
          </p:nvCxnSpPr>
          <p:spPr>
            <a:xfrm flipH="1" flipV="1">
              <a:off x="6352418" y="3268080"/>
              <a:ext cx="15875" cy="619760"/>
            </a:xfrm>
            <a:prstGeom prst="straightConnector1">
              <a:avLst/>
            </a:prstGeom>
            <a:noFill/>
            <a:ln w="31750" cap="flat" cmpd="sng" algn="ctr">
              <a:solidFill>
                <a:srgbClr val="F79646">
                  <a:lumMod val="75000"/>
                </a:srgbClr>
              </a:solidFill>
              <a:prstDash val="solid"/>
              <a:tailEnd type="arrow"/>
            </a:ln>
            <a:effectLst/>
          </p:spPr>
        </p:cxnSp>
        <p:sp>
          <p:nvSpPr>
            <p:cNvPr id="42" name="Rectangle 41"/>
            <p:cNvSpPr/>
            <p:nvPr/>
          </p:nvSpPr>
          <p:spPr>
            <a:xfrm>
              <a:off x="7418706" y="2654864"/>
              <a:ext cx="1485762" cy="624766"/>
            </a:xfrm>
            <a:prstGeom prst="rect">
              <a:avLst/>
            </a:prstGeom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id-ID" sz="1200" b="1" dirty="0" smtClean="0">
                  <a:effectLst/>
                  <a:latin typeface="Arial" pitchFamily="34" charset="0"/>
                  <a:ea typeface="Calibri"/>
                  <a:cs typeface="Arial" pitchFamily="34" charset="0"/>
                </a:rPr>
                <a:t>TIM VERIFIKASI TEKNIS</a:t>
              </a:r>
              <a:endParaRPr lang="id-ID" sz="1100" dirty="0">
                <a:effectLst/>
                <a:latin typeface="Arial" pitchFamily="34" charset="0"/>
                <a:ea typeface="Calibri"/>
                <a:cs typeface="Arial" pitchFamily="34" charset="0"/>
              </a:endParaRPr>
            </a:p>
          </p:txBody>
        </p:sp>
        <p:sp>
          <p:nvSpPr>
            <p:cNvPr id="43" name="Rectangle 42"/>
            <p:cNvSpPr/>
            <p:nvPr/>
          </p:nvSpPr>
          <p:spPr>
            <a:xfrm>
              <a:off x="7607663" y="4021476"/>
              <a:ext cx="1092808" cy="488315"/>
            </a:xfrm>
            <a:prstGeom prst="rect">
              <a:avLst/>
            </a:prstGeom>
            <a:ln/>
          </p:spPr>
          <p:style>
            <a:lnRef idx="3">
              <a:schemeClr val="lt1"/>
            </a:lnRef>
            <a:fillRef idx="1">
              <a:schemeClr val="accent5"/>
            </a:fillRef>
            <a:effectRef idx="1">
              <a:schemeClr val="accent5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id-ID" sz="1200" b="1" dirty="0" smtClean="0">
                  <a:effectLst/>
                  <a:latin typeface="Arial" pitchFamily="34" charset="0"/>
                  <a:ea typeface="Calibri"/>
                  <a:cs typeface="Arial" pitchFamily="34" charset="0"/>
                </a:rPr>
                <a:t>VERIFIKASI TEKNIS</a:t>
              </a:r>
              <a:endParaRPr lang="id-ID" sz="1100" dirty="0">
                <a:effectLst/>
                <a:latin typeface="Arial" pitchFamily="34" charset="0"/>
                <a:ea typeface="Calibri"/>
                <a:cs typeface="Arial" pitchFamily="34" charset="0"/>
              </a:endParaRPr>
            </a:p>
          </p:txBody>
        </p:sp>
        <p:cxnSp>
          <p:nvCxnSpPr>
            <p:cNvPr id="44" name="Straight Connector 43"/>
            <p:cNvCxnSpPr/>
            <p:nvPr/>
          </p:nvCxnSpPr>
          <p:spPr>
            <a:xfrm>
              <a:off x="1862723" y="4361288"/>
              <a:ext cx="5744940" cy="0"/>
            </a:xfrm>
            <a:prstGeom prst="line">
              <a:avLst/>
            </a:prstGeom>
            <a:ln w="3175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Arrow Connector 45"/>
            <p:cNvCxnSpPr/>
            <p:nvPr/>
          </p:nvCxnSpPr>
          <p:spPr>
            <a:xfrm flipV="1">
              <a:off x="1862723" y="3241062"/>
              <a:ext cx="0" cy="1120226"/>
            </a:xfrm>
            <a:prstGeom prst="straightConnector1">
              <a:avLst/>
            </a:prstGeom>
            <a:noFill/>
            <a:ln w="31750" cap="flat" cmpd="sng" algn="ctr">
              <a:solidFill>
                <a:srgbClr val="F79646">
                  <a:lumMod val="75000"/>
                </a:srgbClr>
              </a:solidFill>
              <a:prstDash val="solid"/>
              <a:tailEnd type="arrow"/>
            </a:ln>
            <a:effectLst/>
          </p:spPr>
        </p:cxnSp>
        <p:sp>
          <p:nvSpPr>
            <p:cNvPr id="53" name="Rectangle 52"/>
            <p:cNvSpPr/>
            <p:nvPr/>
          </p:nvSpPr>
          <p:spPr>
            <a:xfrm>
              <a:off x="5905455" y="4377076"/>
              <a:ext cx="1583055" cy="265430"/>
            </a:xfrm>
            <a:prstGeom prst="rect">
              <a:avLst/>
            </a:prstGeom>
            <a:noFill/>
            <a:ln w="9525" cap="flat" cmpd="sng" algn="ctr">
              <a:noFill/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id-ID" sz="1200" b="1" i="1" dirty="0">
                  <a:effectLst/>
                  <a:latin typeface="Arial" pitchFamily="34" charset="0"/>
                  <a:ea typeface="Calibri"/>
                  <a:cs typeface="Arial" pitchFamily="34" charset="0"/>
                </a:rPr>
                <a:t>Tidak terpenuhi</a:t>
              </a:r>
              <a:endParaRPr lang="id-ID" sz="1100" dirty="0">
                <a:effectLst/>
                <a:latin typeface="Arial" pitchFamily="34" charset="0"/>
                <a:ea typeface="Calibri"/>
                <a:cs typeface="Arial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2438787" y="1264944"/>
              <a:ext cx="1372804" cy="1227952"/>
            </a:xfrm>
            <a:prstGeom prst="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id-ID" sz="1200" dirty="0">
                  <a:effectLst/>
                  <a:latin typeface="Arial" pitchFamily="34" charset="0"/>
                  <a:ea typeface="Calibri"/>
                  <a:cs typeface="Arial" pitchFamily="34" charset="0"/>
                </a:rPr>
                <a:t>Ditembuskan kepada: Gubernur, </a:t>
              </a:r>
              <a:r>
                <a:rPr lang="id-ID" sz="1200" dirty="0" smtClean="0">
                  <a:effectLst/>
                  <a:latin typeface="Arial" pitchFamily="34" charset="0"/>
                  <a:ea typeface="Calibri"/>
                  <a:cs typeface="Arial" pitchFamily="34" charset="0"/>
                </a:rPr>
                <a:t>Bupati / walikota</a:t>
              </a:r>
              <a:r>
                <a:rPr lang="id-ID" sz="1200" dirty="0">
                  <a:effectLst/>
                  <a:latin typeface="Arial" pitchFamily="34" charset="0"/>
                  <a:ea typeface="Calibri"/>
                  <a:cs typeface="Arial" pitchFamily="34" charset="0"/>
                </a:rPr>
                <a:t>, Kepala UPT, dan Kepala KPH</a:t>
              </a:r>
            </a:p>
          </p:txBody>
        </p:sp>
        <p:sp>
          <p:nvSpPr>
            <p:cNvPr id="13" name="Striped Right Arrow 12"/>
            <p:cNvSpPr/>
            <p:nvPr/>
          </p:nvSpPr>
          <p:spPr>
            <a:xfrm>
              <a:off x="1359749" y="2704686"/>
              <a:ext cx="285868" cy="511402"/>
            </a:xfrm>
            <a:prstGeom prst="stripedRightArrow">
              <a:avLst/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id-ID" b="1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7418706" y="1408960"/>
              <a:ext cx="1485762" cy="1187398"/>
            </a:xfrm>
            <a:prstGeom prst="rect">
              <a:avLst/>
            </a:prstGeom>
            <a:solidFill>
              <a:sysClr val="window" lastClr="FFFFFF"/>
            </a:solidFill>
            <a:ln w="25400" cap="flat" cmpd="sng" algn="ctr">
              <a:solidFill>
                <a:srgbClr val="4F81BD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id-ID" sz="1200" dirty="0">
                  <a:effectLst/>
                  <a:latin typeface="Arial" pitchFamily="34" charset="0"/>
                  <a:ea typeface="Calibri"/>
                  <a:cs typeface="Arial" pitchFamily="34" charset="0"/>
                </a:rPr>
                <a:t>Unsur tim </a:t>
              </a:r>
              <a:r>
                <a:rPr lang="id-ID" sz="1100" dirty="0" smtClean="0">
                  <a:effectLst/>
                  <a:latin typeface="Arial" pitchFamily="34" charset="0"/>
                  <a:ea typeface="Calibri"/>
                  <a:cs typeface="Arial" pitchFamily="34" charset="0"/>
                </a:rPr>
                <a:t>verifikasi</a:t>
              </a:r>
              <a:r>
                <a:rPr lang="id-ID" sz="1200" dirty="0" smtClean="0">
                  <a:effectLst/>
                  <a:latin typeface="Arial" pitchFamily="34" charset="0"/>
                  <a:ea typeface="Calibri"/>
                  <a:cs typeface="Arial" pitchFamily="34" charset="0"/>
                </a:rPr>
                <a:t>: Dinas </a:t>
              </a:r>
              <a:r>
                <a:rPr lang="id-ID" sz="1200" dirty="0">
                  <a:effectLst/>
                  <a:latin typeface="Arial" pitchFamily="34" charset="0"/>
                  <a:ea typeface="Calibri"/>
                  <a:cs typeface="Arial" pitchFamily="34" charset="0"/>
                </a:rPr>
                <a:t>Prov atau </a:t>
              </a:r>
              <a:r>
                <a:rPr lang="id-ID" sz="1200" dirty="0" smtClean="0">
                  <a:effectLst/>
                  <a:latin typeface="Arial" pitchFamily="34" charset="0"/>
                  <a:ea typeface="Calibri"/>
                  <a:cs typeface="Arial" pitchFamily="34" charset="0"/>
                </a:rPr>
                <a:t>Kab/Kota, UPT terkait, KPH</a:t>
              </a:r>
              <a:r>
                <a:rPr lang="id-ID" sz="1200" dirty="0" smtClean="0">
                  <a:latin typeface="Arial" pitchFamily="34" charset="0"/>
                  <a:ea typeface="Calibri"/>
                  <a:cs typeface="Arial" pitchFamily="34" charset="0"/>
                </a:rPr>
                <a:t>, </a:t>
              </a:r>
              <a:r>
                <a:rPr lang="id-ID" sz="1200" dirty="0" smtClean="0">
                  <a:effectLst/>
                  <a:latin typeface="Arial" pitchFamily="34" charset="0"/>
                  <a:ea typeface="Calibri"/>
                  <a:cs typeface="Arial" pitchFamily="34" charset="0"/>
                </a:rPr>
                <a:t>Anggota </a:t>
              </a:r>
              <a:r>
                <a:rPr lang="id-ID" sz="1200" dirty="0">
                  <a:effectLst/>
                  <a:latin typeface="Arial" pitchFamily="34" charset="0"/>
                  <a:ea typeface="Calibri"/>
                  <a:cs typeface="Arial" pitchFamily="34" charset="0"/>
                </a:rPr>
                <a:t>Pokja PPS</a:t>
              </a:r>
            </a:p>
          </p:txBody>
        </p:sp>
        <p:sp>
          <p:nvSpPr>
            <p:cNvPr id="68" name="Striped Right Arrow 67"/>
            <p:cNvSpPr/>
            <p:nvPr/>
          </p:nvSpPr>
          <p:spPr>
            <a:xfrm>
              <a:off x="7132838" y="2702607"/>
              <a:ext cx="285868" cy="511402"/>
            </a:xfrm>
            <a:prstGeom prst="stripedRightArrow">
              <a:avLst/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id-ID" b="1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70" name="Striped Right Arrow 69"/>
            <p:cNvSpPr/>
            <p:nvPr/>
          </p:nvSpPr>
          <p:spPr>
            <a:xfrm rot="5400000">
              <a:off x="7831675" y="3372370"/>
              <a:ext cx="526825" cy="511402"/>
            </a:xfrm>
            <a:prstGeom prst="stripedRightArrow">
              <a:avLst/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id-ID" b="1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71" name="Striped Right Arrow 70"/>
            <p:cNvSpPr/>
            <p:nvPr/>
          </p:nvSpPr>
          <p:spPr>
            <a:xfrm rot="5400000">
              <a:off x="4877019" y="3224337"/>
              <a:ext cx="307879" cy="511402"/>
            </a:xfrm>
            <a:prstGeom prst="stripedRightArrow">
              <a:avLst/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id-ID" b="1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77" name="Pentagon 76"/>
            <p:cNvSpPr/>
            <p:nvPr/>
          </p:nvSpPr>
          <p:spPr>
            <a:xfrm flipH="1">
              <a:off x="7469437" y="5081368"/>
              <a:ext cx="1204779" cy="578231"/>
            </a:xfrm>
            <a:prstGeom prst="homePlate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id-ID" sz="1600" b="1" dirty="0" smtClean="0">
                  <a:latin typeface="Arial" pitchFamily="34" charset="0"/>
                  <a:cs typeface="Arial" pitchFamily="34" charset="0"/>
                </a:rPr>
                <a:t>DIRJEN PSKL</a:t>
              </a:r>
              <a:endParaRPr lang="id-ID" sz="1600" b="1" dirty="0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81" name="Straight Arrow Connector 80"/>
            <p:cNvCxnSpPr/>
            <p:nvPr/>
          </p:nvCxnSpPr>
          <p:spPr>
            <a:xfrm>
              <a:off x="8143873" y="4509791"/>
              <a:ext cx="0" cy="622625"/>
            </a:xfrm>
            <a:prstGeom prst="straightConnector1">
              <a:avLst/>
            </a:prstGeom>
            <a:noFill/>
            <a:ln w="31750" cap="flat" cmpd="sng" algn="ctr">
              <a:solidFill>
                <a:srgbClr val="F79646">
                  <a:lumMod val="75000"/>
                </a:srgbClr>
              </a:solidFill>
              <a:prstDash val="solid"/>
              <a:tailEnd type="arrow"/>
            </a:ln>
            <a:effectLst/>
          </p:spPr>
        </p:cxnSp>
        <p:sp>
          <p:nvSpPr>
            <p:cNvPr id="90" name="Oval 89"/>
            <p:cNvSpPr/>
            <p:nvPr/>
          </p:nvSpPr>
          <p:spPr>
            <a:xfrm>
              <a:off x="4743043" y="4937352"/>
              <a:ext cx="2488066" cy="802512"/>
            </a:xfrm>
            <a:prstGeom prst="ellipse">
              <a:avLst/>
            </a:prstGeom>
            <a:ln/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R="51435" algn="ctr">
                <a:lnSpc>
                  <a:spcPct val="115000"/>
                </a:lnSpc>
                <a:spcAft>
                  <a:spcPts val="0"/>
                </a:spcAft>
              </a:pPr>
              <a:r>
                <a:rPr lang="id-ID" sz="1100" b="1">
                  <a:effectLst/>
                  <a:latin typeface="Arial"/>
                  <a:ea typeface="Calibri"/>
                  <a:cs typeface="Times New Roman"/>
                </a:rPr>
                <a:t>PENERBITAN IJIN / HAK OLEH DIRJEN ATAS NAMA MENTERI</a:t>
              </a:r>
              <a:endParaRPr lang="id-ID" sz="1100">
                <a:effectLst/>
                <a:ea typeface="Calibri"/>
                <a:cs typeface="Times New Roman"/>
              </a:endParaRPr>
            </a:p>
          </p:txBody>
        </p:sp>
        <p:sp>
          <p:nvSpPr>
            <p:cNvPr id="91" name="Striped Right Arrow 90"/>
            <p:cNvSpPr/>
            <p:nvPr/>
          </p:nvSpPr>
          <p:spPr>
            <a:xfrm flipH="1">
              <a:off x="7199078" y="5112184"/>
              <a:ext cx="280269" cy="511402"/>
            </a:xfrm>
            <a:prstGeom prst="stripedRightArrow">
              <a:avLst/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id-ID" b="1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92" name="Straight Arrow Connector 91"/>
            <p:cNvCxnSpPr/>
            <p:nvPr/>
          </p:nvCxnSpPr>
          <p:spPr>
            <a:xfrm>
              <a:off x="2942843" y="2492896"/>
              <a:ext cx="0" cy="371418"/>
            </a:xfrm>
            <a:prstGeom prst="straightConnector1">
              <a:avLst/>
            </a:prstGeom>
            <a:noFill/>
            <a:ln w="31750" cap="flat" cmpd="sng" algn="ctr">
              <a:solidFill>
                <a:srgbClr val="F79646">
                  <a:lumMod val="75000"/>
                </a:srgbClr>
              </a:solidFill>
              <a:prstDash val="sysDash"/>
              <a:tailEnd type="arrow"/>
            </a:ln>
            <a:effectLst/>
          </p:spPr>
        </p:cxnSp>
        <p:sp>
          <p:nvSpPr>
            <p:cNvPr id="96" name="Striped Right Arrow 95"/>
            <p:cNvSpPr/>
            <p:nvPr/>
          </p:nvSpPr>
          <p:spPr>
            <a:xfrm rot="5552122">
              <a:off x="1737594" y="2169438"/>
              <a:ext cx="341993" cy="511402"/>
            </a:xfrm>
            <a:prstGeom prst="stripedRightArrow">
              <a:avLst/>
            </a:pr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id-ID" b="1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98" name="7-Point Star 97"/>
            <p:cNvSpPr/>
            <p:nvPr/>
          </p:nvSpPr>
          <p:spPr>
            <a:xfrm>
              <a:off x="5292555" y="3302400"/>
              <a:ext cx="1083945" cy="486410"/>
            </a:xfrm>
            <a:prstGeom prst="star7">
              <a:avLst/>
            </a:prstGeom>
            <a:gradFill rotWithShape="1">
              <a:gsLst>
                <a:gs pos="0">
                  <a:srgbClr val="F79646">
                    <a:shade val="51000"/>
                    <a:satMod val="130000"/>
                  </a:srgbClr>
                </a:gs>
                <a:gs pos="80000">
                  <a:srgbClr val="F79646">
                    <a:shade val="93000"/>
                    <a:satMod val="130000"/>
                  </a:srgbClr>
                </a:gs>
                <a:gs pos="100000">
                  <a:srgbClr val="F79646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id-ID" sz="1200" b="1">
                  <a:effectLst/>
                  <a:latin typeface="Arial"/>
                  <a:ea typeface="Calibri"/>
                  <a:cs typeface="Times New Roman"/>
                </a:rPr>
                <a:t>2 hari</a:t>
              </a:r>
              <a:endParaRPr lang="id-ID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99" name="7-Point Star 98"/>
            <p:cNvSpPr/>
            <p:nvPr/>
          </p:nvSpPr>
          <p:spPr>
            <a:xfrm>
              <a:off x="7052968" y="3059195"/>
              <a:ext cx="1083945" cy="486410"/>
            </a:xfrm>
            <a:prstGeom prst="star7">
              <a:avLst/>
            </a:prstGeom>
            <a:gradFill rotWithShape="1">
              <a:gsLst>
                <a:gs pos="0">
                  <a:srgbClr val="F79646">
                    <a:shade val="51000"/>
                    <a:satMod val="130000"/>
                  </a:srgbClr>
                </a:gs>
                <a:gs pos="80000">
                  <a:srgbClr val="F79646">
                    <a:shade val="93000"/>
                    <a:satMod val="130000"/>
                  </a:srgbClr>
                </a:gs>
                <a:gs pos="100000">
                  <a:srgbClr val="F79646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id-ID" sz="1200" b="1">
                  <a:effectLst/>
                  <a:latin typeface="Arial"/>
                  <a:ea typeface="Calibri"/>
                  <a:cs typeface="Times New Roman"/>
                </a:rPr>
                <a:t>1 hari</a:t>
              </a:r>
              <a:endParaRPr lang="id-ID" sz="110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100" name="7-Point Star 99"/>
            <p:cNvSpPr/>
            <p:nvPr/>
          </p:nvSpPr>
          <p:spPr>
            <a:xfrm>
              <a:off x="6946537" y="3661630"/>
              <a:ext cx="1083945" cy="486410"/>
            </a:xfrm>
            <a:prstGeom prst="star7">
              <a:avLst/>
            </a:prstGeom>
            <a:gradFill rotWithShape="1">
              <a:gsLst>
                <a:gs pos="0">
                  <a:srgbClr val="F79646">
                    <a:shade val="51000"/>
                    <a:satMod val="130000"/>
                  </a:srgbClr>
                </a:gs>
                <a:gs pos="80000">
                  <a:srgbClr val="F79646">
                    <a:shade val="93000"/>
                    <a:satMod val="130000"/>
                  </a:srgbClr>
                </a:gs>
                <a:gs pos="100000">
                  <a:srgbClr val="F79646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id-ID" sz="1200" b="1" dirty="0">
                  <a:latin typeface="Arial"/>
                  <a:ea typeface="Calibri"/>
                  <a:cs typeface="Times New Roman"/>
                </a:rPr>
                <a:t>7</a:t>
              </a:r>
              <a:r>
                <a:rPr lang="id-ID" sz="1200" b="1" dirty="0" smtClean="0">
                  <a:effectLst/>
                  <a:latin typeface="Arial"/>
                  <a:ea typeface="Calibri"/>
                  <a:cs typeface="Times New Roman"/>
                </a:rPr>
                <a:t> </a:t>
              </a:r>
              <a:r>
                <a:rPr lang="id-ID" sz="1200" b="1" dirty="0">
                  <a:effectLst/>
                  <a:latin typeface="Arial"/>
                  <a:ea typeface="Calibri"/>
                  <a:cs typeface="Times New Roman"/>
                </a:rPr>
                <a:t>hari</a:t>
              </a:r>
              <a:endParaRPr lang="id-ID" sz="1100" dirty="0">
                <a:effectLst/>
                <a:latin typeface="Calibri"/>
                <a:ea typeface="Calibri"/>
                <a:cs typeface="Times New Roman"/>
              </a:endParaRPr>
            </a:p>
          </p:txBody>
        </p:sp>
        <p:sp>
          <p:nvSpPr>
            <p:cNvPr id="101" name="7-Point Star 100"/>
            <p:cNvSpPr/>
            <p:nvPr/>
          </p:nvSpPr>
          <p:spPr>
            <a:xfrm>
              <a:off x="6755441" y="5496659"/>
              <a:ext cx="1083945" cy="486410"/>
            </a:xfrm>
            <a:prstGeom prst="star7">
              <a:avLst/>
            </a:prstGeom>
            <a:gradFill rotWithShape="1">
              <a:gsLst>
                <a:gs pos="0">
                  <a:srgbClr val="F79646">
                    <a:shade val="51000"/>
                    <a:satMod val="130000"/>
                  </a:srgbClr>
                </a:gs>
                <a:gs pos="80000">
                  <a:srgbClr val="F79646">
                    <a:shade val="93000"/>
                    <a:satMod val="130000"/>
                  </a:srgbClr>
                </a:gs>
                <a:gs pos="100000">
                  <a:srgbClr val="F79646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id-ID" sz="1200" b="1" dirty="0">
                  <a:effectLst/>
                  <a:latin typeface="Arial"/>
                  <a:ea typeface="Calibri"/>
                  <a:cs typeface="Times New Roman"/>
                </a:rPr>
                <a:t>5 hari</a:t>
              </a:r>
              <a:endParaRPr lang="id-ID" sz="1100" dirty="0">
                <a:effectLst/>
                <a:latin typeface="Calibri"/>
                <a:ea typeface="Calibri"/>
                <a:cs typeface="Times New Roman"/>
              </a:endParaRPr>
            </a:p>
          </p:txBody>
        </p:sp>
      </p:grpSp>
      <p:sp>
        <p:nvSpPr>
          <p:cNvPr id="103" name="Text Box 44"/>
          <p:cNvSpPr txBox="1"/>
          <p:nvPr/>
        </p:nvSpPr>
        <p:spPr>
          <a:xfrm>
            <a:off x="407057" y="260648"/>
            <a:ext cx="8736942" cy="864096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  <a:tabLst>
                <a:tab pos="180340" algn="l"/>
              </a:tabLst>
            </a:pPr>
            <a:r>
              <a:rPr lang="en-US" sz="2000" b="1" cap="all" dirty="0" err="1" smtClean="0">
                <a:ln w="9004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Arial" pitchFamily="34" charset="0"/>
                <a:ea typeface="Calibri"/>
                <a:cs typeface="Arial" pitchFamily="34" charset="0"/>
              </a:rPr>
              <a:t>Detil</a:t>
            </a:r>
            <a:r>
              <a:rPr lang="en-US" sz="2000" b="1" cap="all" dirty="0" smtClean="0">
                <a:ln w="9004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Arial" pitchFamily="34" charset="0"/>
                <a:ea typeface="Calibri"/>
                <a:cs typeface="Arial" pitchFamily="34" charset="0"/>
              </a:rPr>
              <a:t> </a:t>
            </a:r>
            <a:r>
              <a:rPr lang="id-ID" sz="2000" b="1" cap="all" dirty="0" smtClean="0">
                <a:ln w="9004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Arial" pitchFamily="34" charset="0"/>
                <a:ea typeface="Calibri"/>
                <a:cs typeface="Arial" pitchFamily="34" charset="0"/>
              </a:rPr>
              <a:t>PENYIAPAN </a:t>
            </a:r>
            <a:r>
              <a:rPr lang="id-ID" sz="2000" b="1" cap="all" dirty="0">
                <a:ln w="9004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Arial" pitchFamily="34" charset="0"/>
                <a:ea typeface="Calibri"/>
                <a:cs typeface="Arial" pitchFamily="34" charset="0"/>
              </a:rPr>
              <a:t>AKSES PS (HD, HKm, </a:t>
            </a:r>
            <a:r>
              <a:rPr lang="id-ID" sz="2000" b="1" cap="all" dirty="0" smtClean="0">
                <a:ln w="9004" cap="flat" cmpd="sng" algn="ctr">
                  <a:solidFill>
                    <a:srgbClr val="5C437A"/>
                  </a:solidFill>
                  <a:prstDash val="solid"/>
                  <a:round/>
                </a:ln>
                <a:gradFill>
                  <a:gsLst>
                    <a:gs pos="0">
                      <a:srgbClr val="381563"/>
                    </a:gs>
                    <a:gs pos="43000">
                      <a:srgbClr val="7B34D2"/>
                    </a:gs>
                    <a:gs pos="48000">
                      <a:srgbClr val="7230C3"/>
                    </a:gs>
                    <a:gs pos="100000">
                      <a:srgbClr val="381563"/>
                    </a:gs>
                  </a:gsLst>
                  <a:lin ang="5400000" scaled="0"/>
                </a:gradFill>
                <a:effectLst>
                  <a:reflection blurRad="12700" stA="28000" endPos="45000" dist="1003" dir="5400000" sy="-100000" algn="bl"/>
                </a:effectLst>
                <a:latin typeface="Arial" pitchFamily="34" charset="0"/>
                <a:ea typeface="Calibri"/>
                <a:cs typeface="Arial" pitchFamily="34" charset="0"/>
              </a:rPr>
              <a:t>HTR)</a:t>
            </a:r>
            <a:endParaRPr lang="id-ID" sz="2000" dirty="0">
              <a:effectLst/>
              <a:latin typeface="Arial" pitchFamily="34" charset="0"/>
              <a:ea typeface="Calibri"/>
              <a:cs typeface="Arial" pitchFamily="34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180340" algn="l"/>
              </a:tabLst>
            </a:pPr>
            <a:r>
              <a:rPr lang="id-ID" sz="2800" b="1" cap="all" dirty="0" smtClean="0">
                <a:ln w="9004" cap="flat" cmpd="sng" algn="ctr">
                  <a:solidFill>
                    <a:srgbClr val="5C437A"/>
                  </a:solidFill>
                  <a:prstDash val="solid"/>
                  <a:round/>
                </a:ln>
                <a:solidFill>
                  <a:schemeClr val="accent6">
                    <a:lumMod val="75000"/>
                  </a:schemeClr>
                </a:solidFill>
                <a:effectLst>
                  <a:reflection blurRad="12700" stA="28000" endPos="45000" dist="1003" dir="5400000" sy="-100000" algn="bl"/>
                </a:effectLst>
                <a:latin typeface="Arial Black" pitchFamily="34" charset="0"/>
                <a:ea typeface="Calibri"/>
                <a:cs typeface="Arial" pitchFamily="34" charset="0"/>
              </a:rPr>
              <a:t>DIAJUKAN Kepada menteri </a:t>
            </a:r>
            <a:endParaRPr lang="id-ID" sz="2800" dirty="0">
              <a:solidFill>
                <a:schemeClr val="accent6">
                  <a:lumMod val="75000"/>
                </a:schemeClr>
              </a:solidFill>
              <a:effectLst/>
              <a:latin typeface="Arial Black" pitchFamily="34" charset="0"/>
              <a:ea typeface="Calibri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577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03877" y="152400"/>
            <a:ext cx="815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rial Black" pitchFamily="34" charset="0"/>
              </a:rPr>
              <a:t>ALUR PERMOHONAN </a:t>
            </a:r>
            <a:r>
              <a:rPr lang="id-ID" sz="2400" b="1" dirty="0">
                <a:latin typeface="Arial Black" pitchFamily="34" charset="0"/>
              </a:rPr>
              <a:t>KEMITRAAN KEHUTANAN</a:t>
            </a:r>
            <a:endParaRPr lang="en-US" sz="2400" b="1" dirty="0">
              <a:latin typeface="Arial Black" pitchFamily="34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685800" y="914400"/>
            <a:ext cx="8001000" cy="5562600"/>
            <a:chOff x="1066800" y="1828800"/>
            <a:chExt cx="7589554" cy="5105400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2708793" y="2132856"/>
              <a:ext cx="3321369" cy="0"/>
            </a:xfrm>
            <a:prstGeom prst="line">
              <a:avLst/>
            </a:prstGeom>
            <a:ln w="12700"/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grpSp>
          <p:nvGrpSpPr>
            <p:cNvPr id="7" name="Group 6"/>
            <p:cNvGrpSpPr/>
            <p:nvPr/>
          </p:nvGrpSpPr>
          <p:grpSpPr>
            <a:xfrm>
              <a:off x="1066800" y="1828800"/>
              <a:ext cx="7589554" cy="5105400"/>
              <a:chOff x="1066800" y="1828800"/>
              <a:chExt cx="7589554" cy="5105400"/>
            </a:xfrm>
          </p:grpSpPr>
          <p:pic>
            <p:nvPicPr>
              <p:cNvPr id="21506" name="Picture 2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6800" y="1828800"/>
                <a:ext cx="7589554" cy="51054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</p:pic>
          <p:sp>
            <p:nvSpPr>
              <p:cNvPr id="2" name="TextBox 1"/>
              <p:cNvSpPr txBox="1"/>
              <p:nvPr/>
            </p:nvSpPr>
            <p:spPr>
              <a:xfrm>
                <a:off x="4800600" y="4800600"/>
                <a:ext cx="2286000" cy="45720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endParaRPr lang="id-ID" dirty="0"/>
              </a:p>
            </p:txBody>
          </p:sp>
        </p:grpSp>
        <p:sp>
          <p:nvSpPr>
            <p:cNvPr id="8" name="TextBox 7"/>
            <p:cNvSpPr txBox="1"/>
            <p:nvPr/>
          </p:nvSpPr>
          <p:spPr>
            <a:xfrm>
              <a:off x="4812825" y="4774521"/>
              <a:ext cx="2057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err="1" smtClean="0">
                  <a:latin typeface="Corbel" panose="020B0503020204020204" pitchFamily="34" charset="0"/>
                </a:rPr>
                <a:t>Pengakuan</a:t>
              </a:r>
              <a:r>
                <a:rPr lang="en-US" sz="1400" b="1" dirty="0" smtClean="0">
                  <a:latin typeface="Corbel" panose="020B0503020204020204" pitchFamily="34" charset="0"/>
                </a:rPr>
                <a:t> </a:t>
              </a:r>
              <a:r>
                <a:rPr lang="en-US" sz="1400" b="1" dirty="0" err="1" smtClean="0">
                  <a:latin typeface="Corbel" panose="020B0503020204020204" pitchFamily="34" charset="0"/>
                </a:rPr>
                <a:t>dan</a:t>
              </a:r>
              <a:r>
                <a:rPr lang="en-US" sz="1400" b="1" dirty="0" smtClean="0">
                  <a:latin typeface="Corbel" panose="020B0503020204020204" pitchFamily="34" charset="0"/>
                </a:rPr>
                <a:t> </a:t>
              </a:r>
              <a:r>
                <a:rPr lang="en-US" sz="1400" b="1" dirty="0" err="1" smtClean="0">
                  <a:latin typeface="Corbel" panose="020B0503020204020204" pitchFamily="34" charset="0"/>
                </a:rPr>
                <a:t>Perlindugan</a:t>
              </a:r>
              <a:r>
                <a:rPr lang="en-US" sz="1400" b="1" dirty="0" smtClean="0">
                  <a:latin typeface="Corbel" panose="020B0503020204020204" pitchFamily="34" charset="0"/>
                </a:rPr>
                <a:t> </a:t>
              </a:r>
              <a:r>
                <a:rPr lang="en-US" sz="1400" b="1" dirty="0" err="1" smtClean="0">
                  <a:latin typeface="Corbel" panose="020B0503020204020204" pitchFamily="34" charset="0"/>
                </a:rPr>
                <a:t>Kemitraan</a:t>
              </a:r>
              <a:endParaRPr lang="id-ID" sz="1400" b="1" dirty="0">
                <a:latin typeface="Corbel" panose="020B05030202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947759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8686800" cy="838200"/>
          </a:xfrm>
        </p:spPr>
        <p:txBody>
          <a:bodyPr>
            <a:noAutofit/>
          </a:bodyPr>
          <a:lstStyle/>
          <a:p>
            <a:r>
              <a:rPr lang="en-US" sz="3600" b="1" dirty="0" err="1" smtClean="0">
                <a:solidFill>
                  <a:srgbClr val="002060"/>
                </a:solidFill>
              </a:rPr>
              <a:t>Usulan</a:t>
            </a:r>
            <a:r>
              <a:rPr lang="en-US" sz="3600" b="1" dirty="0" smtClean="0">
                <a:solidFill>
                  <a:srgbClr val="002060"/>
                </a:solidFill>
              </a:rPr>
              <a:t> HPHD-</a:t>
            </a:r>
            <a:r>
              <a:rPr lang="en-US" sz="3600" b="1" dirty="0" err="1" smtClean="0">
                <a:solidFill>
                  <a:srgbClr val="002060"/>
                </a:solidFill>
              </a:rPr>
              <a:t>IUPHKm</a:t>
            </a:r>
            <a:r>
              <a:rPr lang="en-US" sz="3600" b="1" dirty="0" smtClean="0">
                <a:solidFill>
                  <a:srgbClr val="002060"/>
                </a:solidFill>
              </a:rPr>
              <a:t>-IUPHHKHTR</a:t>
            </a:r>
            <a:endParaRPr lang="en-US" sz="3600" b="1" dirty="0">
              <a:solidFill>
                <a:srgbClr val="002060"/>
              </a:solidFill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913683955"/>
              </p:ext>
            </p:extLst>
          </p:nvPr>
        </p:nvGraphicFramePr>
        <p:xfrm>
          <a:off x="228600" y="1447800"/>
          <a:ext cx="8763000" cy="55261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21000"/>
                <a:gridCol w="2921000"/>
                <a:gridCol w="2921000"/>
              </a:tblGrid>
              <a:tr h="391816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HPHD</a:t>
                      </a:r>
                      <a:endParaRPr lang="en-US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IUP </a:t>
                      </a:r>
                      <a:r>
                        <a:rPr lang="en-US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HKm</a:t>
                      </a:r>
                      <a:endParaRPr lang="en-US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IUPHHK HTR</a:t>
                      </a:r>
                      <a:endParaRPr lang="en-US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</a:tr>
              <a:tr h="1545795">
                <a:tc>
                  <a:txBody>
                    <a:bodyPr/>
                    <a:lstStyle/>
                    <a:p>
                      <a:r>
                        <a:rPr lang="en-US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Lokasi</a:t>
                      </a:r>
                      <a:r>
                        <a:rPr lang="en-US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: HP/HL di PIAPS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pada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Administrasi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Desa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/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Kesatuan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landskap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, di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Luar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PIAPS di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usulkan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Revisi</a:t>
                      </a:r>
                      <a:endParaRPr lang="en-US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Lokasi</a:t>
                      </a:r>
                      <a:r>
                        <a:rPr lang="en-US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: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HP/HL di PIAPS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pada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Kesatuan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landskap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atau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luar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PIAPS di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usulkan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Revisi</a:t>
                      </a:r>
                      <a:endParaRPr lang="en-US" dirty="0" smtClean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  <a:p>
                      <a:endParaRPr lang="en-US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Lokasi</a:t>
                      </a:r>
                      <a:r>
                        <a:rPr lang="en-US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: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HP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pada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PIAPS yang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satu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bentangan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kompak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, di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luar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PIAPS di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usulkan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Revisi</a:t>
                      </a:r>
                      <a:endParaRPr lang="en-US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</a:tr>
              <a:tr h="966122">
                <a:tc>
                  <a:txBody>
                    <a:bodyPr/>
                    <a:lstStyle/>
                    <a:p>
                      <a:r>
                        <a:rPr lang="en-US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Ditandatangani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Ketua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LPHD</a:t>
                      </a:r>
                      <a:endParaRPr lang="en-US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Ditandatangani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Ketua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Kelompok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/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Koperasi</a:t>
                      </a:r>
                      <a:endParaRPr lang="en-US" dirty="0" smtClean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Ditandatangani</a:t>
                      </a:r>
                      <a:r>
                        <a:rPr lang="en-US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/</a:t>
                      </a:r>
                      <a:r>
                        <a:rPr lang="en-US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Kelompok</a:t>
                      </a:r>
                      <a:r>
                        <a:rPr lang="en-US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/</a:t>
                      </a:r>
                      <a:r>
                        <a:rPr lang="en-US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Gapoktan</a:t>
                      </a:r>
                      <a:r>
                        <a:rPr lang="id-ID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Koperasi</a:t>
                      </a:r>
                      <a:r>
                        <a:rPr lang="en-US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, </a:t>
                      </a:r>
                      <a:r>
                        <a:rPr lang="en-US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perorangan</a:t>
                      </a:r>
                      <a:r>
                        <a:rPr lang="en-US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yang </a:t>
                      </a:r>
                      <a:r>
                        <a:rPr lang="en-US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membentuk</a:t>
                      </a:r>
                      <a:r>
                        <a:rPr lang="en-US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kelompok</a:t>
                      </a:r>
                      <a:endParaRPr lang="en-US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</a:tr>
              <a:tr h="2125468">
                <a:tc>
                  <a:txBody>
                    <a:bodyPr/>
                    <a:lstStyle/>
                    <a:p>
                      <a:r>
                        <a:rPr lang="en-US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Dilampiri</a:t>
                      </a:r>
                      <a:r>
                        <a:rPr lang="en-US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Perdes</a:t>
                      </a:r>
                      <a:r>
                        <a:rPr lang="en-US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,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Kepdes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,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Gambaran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Umum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Wilayah,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Peta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Usulan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min 1:50.000 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cetak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dan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i="1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shapefile</a:t>
                      </a:r>
                      <a:endParaRPr lang="en-US" i="1" dirty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Dilampiri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id-ID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Daftar Nama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pemohon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id-ID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dilengkapi foto copy 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(KTP)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diketahui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kades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,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gambaran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umum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wilayah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, Peta Usulan min 1:50.000 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cetak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dan </a:t>
                      </a:r>
                      <a:r>
                        <a:rPr lang="en-US" i="1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shapefile</a:t>
                      </a:r>
                      <a:endParaRPr lang="en-US" i="1" dirty="0" smtClean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Dilampiri</a:t>
                      </a:r>
                      <a:r>
                        <a:rPr lang="en-US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Dafar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Nama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, </a:t>
                      </a:r>
                      <a:r>
                        <a:rPr lang="en-US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KTP, KK, </a:t>
                      </a:r>
                      <a:r>
                        <a:rPr lang="en-US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Akte</a:t>
                      </a:r>
                      <a:r>
                        <a:rPr lang="en-US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Pendirian</a:t>
                      </a:r>
                      <a:r>
                        <a:rPr lang="en-US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Koperasi</a:t>
                      </a:r>
                      <a:r>
                        <a:rPr lang="en-US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, </a:t>
                      </a:r>
                      <a:r>
                        <a:rPr lang="en-US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Surat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Keterangan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Pembentukan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KTH,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Peta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Usulan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min 1:50.000 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cetak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dan</a:t>
                      </a:r>
                      <a:r>
                        <a:rPr lang="en-US" baseline="0" dirty="0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 </a:t>
                      </a:r>
                      <a:r>
                        <a:rPr lang="en-US" i="1" baseline="0" dirty="0" err="1" smtClean="0">
                          <a:latin typeface="Arial Unicode MS" panose="020B0604020202020204" pitchFamily="34" charset="-128"/>
                          <a:ea typeface="Arial Unicode MS" panose="020B0604020202020204" pitchFamily="34" charset="-128"/>
                          <a:cs typeface="Arial Unicode MS" panose="020B0604020202020204" pitchFamily="34" charset="-128"/>
                        </a:rPr>
                        <a:t>shapefile</a:t>
                      </a:r>
                      <a:endParaRPr lang="en-US" i="1" dirty="0" smtClean="0">
                        <a:latin typeface="Arial Unicode MS" panose="020B0604020202020204" pitchFamily="34" charset="-128"/>
                        <a:ea typeface="Arial Unicode MS" panose="020B0604020202020204" pitchFamily="34" charset="-128"/>
                        <a:cs typeface="Arial Unicode MS" panose="020B0604020202020204" pitchFamily="34" charset="-128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010326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2435</TotalTime>
  <Words>348</Words>
  <Application>Microsoft Office PowerPoint</Application>
  <PresentationFormat>On-screen Show (4:3)</PresentationFormat>
  <Paragraphs>47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Executive</vt:lpstr>
      <vt:lpstr>Dasar Hukum</vt:lpstr>
      <vt:lpstr>Slide 2</vt:lpstr>
      <vt:lpstr>Slide 3</vt:lpstr>
      <vt:lpstr>Usulan HPHD-IUPHKm-IUPHHKHTR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IP PKPS</dc:creator>
  <cp:lastModifiedBy>Ritsumei</cp:lastModifiedBy>
  <cp:revision>123</cp:revision>
  <cp:lastPrinted>2019-03-08T10:54:50Z</cp:lastPrinted>
  <dcterms:created xsi:type="dcterms:W3CDTF">2018-01-16T01:46:19Z</dcterms:created>
  <dcterms:modified xsi:type="dcterms:W3CDTF">2019-05-28T02:31:26Z</dcterms:modified>
</cp:coreProperties>
</file>